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9" r:id="rId5"/>
    <p:sldId id="401" r:id="rId6"/>
    <p:sldId id="402" r:id="rId7"/>
    <p:sldId id="403" r:id="rId8"/>
    <p:sldId id="404" r:id="rId9"/>
    <p:sldId id="405" r:id="rId10"/>
    <p:sldId id="406" r:id="rId11"/>
    <p:sldId id="430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34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17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22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3" y="230189"/>
            <a:ext cx="11257061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46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98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52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81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008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117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8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02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82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F9F2DF"/>
            </a:gs>
            <a:gs pos="0">
              <a:srgbClr val="F9F2DF"/>
            </a:gs>
            <a:gs pos="8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86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ur.nl/nl/Onderwijs-Opleidingen/ouders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enhof.n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elink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herman.mooij@achterhoekvo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jnduo.n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o.n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uo.nl/webinar/studiefinanciering-aanvragen-voor-het-hoger-onderwijs.jsp" TargetMode="External"/><Relationship Id="rId2" Type="http://schemas.openxmlformats.org/officeDocument/2006/relationships/hyperlink" Target="https://channel.royalcast.com/duo/#!/duo/20231026_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ur.nl/nl/Onderwijs-Opleidingen/ouders.htm" TargetMode="External"/><Relationship Id="rId3" Type="http://schemas.openxmlformats.org/officeDocument/2006/relationships/hyperlink" Target="http://www.duo.nl/" TargetMode="External"/><Relationship Id="rId7" Type="http://schemas.openxmlformats.org/officeDocument/2006/relationships/hyperlink" Target="http://www.studiekeuzekind.nl/" TargetMode="External"/><Relationship Id="rId2" Type="http://schemas.openxmlformats.org/officeDocument/2006/relationships/hyperlink" Target="http://www.studie-kost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rtstuderen.nl/" TargetMode="External"/><Relationship Id="rId5" Type="http://schemas.openxmlformats.org/officeDocument/2006/relationships/hyperlink" Target="http://www.studiekeuze123.nl/" TargetMode="External"/><Relationship Id="rId4" Type="http://schemas.openxmlformats.org/officeDocument/2006/relationships/hyperlink" Target="http://www.studielink.nl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59760" y="1394506"/>
            <a:ext cx="388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Herman Mooij</a:t>
            </a:r>
            <a:endParaRPr kumimoji="0" lang="nl-NL" alt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985269" y="474483"/>
            <a:ext cx="8426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Loopbaan oriëntatie begeleiding</a:t>
            </a:r>
          </a:p>
        </p:txBody>
      </p:sp>
      <p:sp>
        <p:nvSpPr>
          <p:cNvPr id="5" name="AutoShape 4" descr="Afbeeldingsresultaat voor loopbaan oriëntatie begeleiding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30" y="2436255"/>
            <a:ext cx="3883950" cy="38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5" y="2436255"/>
            <a:ext cx="4850107" cy="38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8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Ouders: “Je moet zelf kiezen!”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wat zegt de student?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“Mijn ouder is mijn belangrijkste adviseur.”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55% eerstejaars universiteit</a:t>
            </a:r>
          </a:p>
          <a:p>
            <a:pPr marL="0" indent="0">
              <a:buNone/>
            </a:pPr>
            <a:r>
              <a:rPr lang="nl-NL" dirty="0"/>
              <a:t>70% eerstejaars HBO</a:t>
            </a:r>
          </a:p>
        </p:txBody>
      </p:sp>
    </p:spTree>
    <p:extLst>
      <p:ext uri="{BB962C8B-B14F-4D97-AF65-F5344CB8AC3E}">
        <p14:creationId xmlns:p14="http://schemas.microsoft.com/office/powerpoint/2010/main" val="45868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Tien tips voor ouders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Tip 1: bezoek samen met uw kind de Open Dag ook online</a:t>
            </a:r>
          </a:p>
          <a:p>
            <a:r>
              <a:rPr lang="nl-NL" dirty="0"/>
              <a:t>Tip 2: doorvragen na een bezoek.</a:t>
            </a:r>
            <a:br>
              <a:rPr lang="nl-NL" dirty="0"/>
            </a:br>
            <a:r>
              <a:rPr lang="nl-NL" dirty="0"/>
              <a:t>Wat trekt je aan in deze studie?</a:t>
            </a:r>
            <a:br>
              <a:rPr lang="nl-NL" dirty="0"/>
            </a:br>
            <a:r>
              <a:rPr lang="nl-NL" dirty="0"/>
              <a:t>Waarom kies je voor Saxion?</a:t>
            </a:r>
          </a:p>
          <a:p>
            <a:r>
              <a:rPr lang="nl-NL" dirty="0"/>
              <a:t>Tip 3: werkvormen</a:t>
            </a:r>
            <a:br>
              <a:rPr lang="nl-NL" dirty="0"/>
            </a:br>
            <a:r>
              <a:rPr lang="nl-NL" dirty="0"/>
              <a:t>Passen de werkvormen bij uw kind?</a:t>
            </a:r>
          </a:p>
        </p:txBody>
      </p:sp>
    </p:spTree>
    <p:extLst>
      <p:ext uri="{BB962C8B-B14F-4D97-AF65-F5344CB8AC3E}">
        <p14:creationId xmlns:p14="http://schemas.microsoft.com/office/powerpoint/2010/main" val="373362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Meer tips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hlinkClick r:id="" action="ppaction://noaction"/>
            </a:endParaRPr>
          </a:p>
          <a:p>
            <a:r>
              <a:rPr lang="nl-NL" dirty="0">
                <a:hlinkClick r:id="rId2"/>
              </a:rPr>
              <a:t>www.wur.nl/nl/Onderwijs-Opleidingen/ouders.htm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7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Bezoeken / oriënteren / kiezen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 Dagen (vanaf eind oktober) zie </a:t>
            </a:r>
            <a:r>
              <a:rPr lang="nl-NL" dirty="0">
                <a:hlinkClick r:id="rId2"/>
              </a:rPr>
              <a:t>www.ulenhof.nl</a:t>
            </a:r>
            <a:endParaRPr lang="nl-NL" dirty="0"/>
          </a:p>
          <a:p>
            <a:r>
              <a:rPr lang="nl-NL" dirty="0"/>
              <a:t>Meeloopdagen</a:t>
            </a:r>
          </a:p>
          <a:p>
            <a:r>
              <a:rPr lang="nl-NL" dirty="0" err="1"/>
              <a:t>Proefstuderen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28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Mentor / decaan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Mentor: stimuleert en houdt contact ook over vervolgstudie</a:t>
            </a:r>
          </a:p>
          <a:p>
            <a:endParaRPr lang="nl-NL" dirty="0"/>
          </a:p>
          <a:p>
            <a:r>
              <a:rPr lang="nl-NL" dirty="0"/>
              <a:t>Decaan: voor specifieke vragen betreffende opleidingen, etc.</a:t>
            </a:r>
          </a:p>
        </p:txBody>
      </p:sp>
    </p:spTree>
    <p:extLst>
      <p:ext uri="{BB962C8B-B14F-4D97-AF65-F5344CB8AC3E}">
        <p14:creationId xmlns:p14="http://schemas.microsoft.com/office/powerpoint/2010/main" val="359162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Ga in gesprek met: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Ouders / kennissen / vrienden</a:t>
            </a:r>
          </a:p>
          <a:p>
            <a:r>
              <a:rPr lang="nl-NL" dirty="0"/>
              <a:t>Decaan</a:t>
            </a:r>
          </a:p>
          <a:p>
            <a:r>
              <a:rPr lang="nl-NL" dirty="0"/>
              <a:t>Studenten </a:t>
            </a:r>
          </a:p>
        </p:txBody>
      </p:sp>
    </p:spTree>
    <p:extLst>
      <p:ext uri="{BB962C8B-B14F-4D97-AF65-F5344CB8AC3E}">
        <p14:creationId xmlns:p14="http://schemas.microsoft.com/office/powerpoint/2010/main" val="28708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Aanmelden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nl-NL" altLang="nl-NL" dirty="0"/>
              <a:t>Inschrijven via </a:t>
            </a:r>
            <a:r>
              <a:rPr lang="nl-NL" altLang="nl-NL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Studielink</a:t>
            </a:r>
            <a:r>
              <a:rPr lang="nl-NL" altLang="nl-NL" dirty="0"/>
              <a:t> vanaf </a:t>
            </a:r>
            <a:r>
              <a:rPr lang="nl-NL" altLang="nl-NL" dirty="0">
                <a:solidFill>
                  <a:schemeClr val="accent2">
                    <a:lumMod val="75000"/>
                  </a:schemeClr>
                </a:solidFill>
              </a:rPr>
              <a:t>1 oktober </a:t>
            </a:r>
            <a:r>
              <a:rPr lang="nl-NL" altLang="nl-NL" dirty="0"/>
              <a:t>maar </a:t>
            </a:r>
            <a:r>
              <a:rPr lang="nl-NL" altLang="nl-NL" b="1" u="sng" dirty="0">
                <a:solidFill>
                  <a:srgbClr val="FF0000"/>
                </a:solidFill>
              </a:rPr>
              <a:t>vóór</a:t>
            </a:r>
            <a:r>
              <a:rPr lang="nl-NL" altLang="nl-NL" dirty="0"/>
              <a:t> 1 mei 2024</a:t>
            </a:r>
          </a:p>
          <a:p>
            <a:r>
              <a:rPr lang="nl-NL" altLang="nl-NL" dirty="0" err="1"/>
              <a:t>Numerus</a:t>
            </a:r>
            <a:r>
              <a:rPr lang="nl-NL" altLang="nl-NL" dirty="0"/>
              <a:t> Fixus-studies (decentrale selectie):</a:t>
            </a:r>
          </a:p>
          <a:p>
            <a:pPr lvl="1"/>
            <a:r>
              <a:rPr lang="nl-NL" altLang="nl-NL" b="1" u="sng" dirty="0">
                <a:solidFill>
                  <a:srgbClr val="FF0000"/>
                </a:solidFill>
              </a:rPr>
              <a:t>vóór</a:t>
            </a:r>
            <a:r>
              <a:rPr lang="nl-NL" altLang="nl-NL" dirty="0"/>
              <a:t> 15 januari 2024!</a:t>
            </a:r>
            <a:r>
              <a:rPr lang="nl-NL" b="1" dirty="0"/>
              <a:t> </a:t>
            </a:r>
          </a:p>
          <a:p>
            <a:pPr lvl="1"/>
            <a:r>
              <a:rPr lang="nl-NL" dirty="0"/>
              <a:t>rangnummer 15 april</a:t>
            </a:r>
          </a:p>
          <a:p>
            <a:r>
              <a:rPr lang="nl-NL" altLang="nl-NL" dirty="0"/>
              <a:t>Studiekeuzecheck / </a:t>
            </a:r>
            <a:r>
              <a:rPr lang="nl-NL" altLang="nl-NL" dirty="0" err="1"/>
              <a:t>Proefstuderen</a:t>
            </a:r>
            <a:endParaRPr lang="nl-NL" altLang="nl-NL" dirty="0"/>
          </a:p>
          <a:p>
            <a:pPr lvl="1"/>
            <a:r>
              <a:rPr lang="nl-NL" altLang="nl-NL" dirty="0"/>
              <a:t>Niet bindend advies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85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Opleidingen met </a:t>
            </a:r>
            <a:r>
              <a:rPr lang="nl-NL" b="1" i="1" dirty="0" err="1"/>
              <a:t>numerus</a:t>
            </a:r>
            <a:r>
              <a:rPr lang="nl-NL" b="1" i="1" dirty="0"/>
              <a:t> fixus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54E915D-7D51-19BC-3008-9016F13B1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Maximaal </a:t>
            </a:r>
            <a:r>
              <a:rPr lang="nl-NL" b="1" dirty="0">
                <a:solidFill>
                  <a:srgbClr val="FF0000"/>
                </a:solidFill>
              </a:rPr>
              <a:t>2 dezelfde </a:t>
            </a:r>
            <a:r>
              <a:rPr lang="nl-NL" b="1" dirty="0"/>
              <a:t>selectiestudies kiezen</a:t>
            </a:r>
          </a:p>
          <a:p>
            <a:pPr lvl="1"/>
            <a:r>
              <a:rPr lang="nl-NL" dirty="0"/>
              <a:t>Uitzonderingen HBO:</a:t>
            </a:r>
            <a:br>
              <a:rPr lang="nl-NL" dirty="0"/>
            </a:br>
            <a:r>
              <a:rPr lang="nl-NL" dirty="0"/>
              <a:t>Mondzorgkunde, Fysiotherapie en Verloskunde</a:t>
            </a:r>
          </a:p>
          <a:p>
            <a:pPr lvl="1"/>
            <a:r>
              <a:rPr lang="nl-NL" dirty="0"/>
              <a:t>Uitzonderingen WO:</a:t>
            </a:r>
            <a:br>
              <a:rPr lang="nl-NL" dirty="0"/>
            </a:br>
            <a:r>
              <a:rPr lang="nl-NL" dirty="0"/>
              <a:t>Geneeskunde, Tandheelkunde, en Dierengeneeskunde.</a:t>
            </a:r>
          </a:p>
          <a:p>
            <a:pPr marL="457200" lvl="1" indent="0">
              <a:buNone/>
            </a:pPr>
            <a:br>
              <a:rPr lang="nl-NL" dirty="0"/>
            </a:br>
            <a:r>
              <a:rPr lang="nl-NL" b="1" dirty="0"/>
              <a:t>Houd daarom 2</a:t>
            </a:r>
            <a:r>
              <a:rPr lang="nl-NL" b="1" baseline="30000" dirty="0"/>
              <a:t>e</a:t>
            </a:r>
            <a:r>
              <a:rPr lang="nl-NL" b="1" dirty="0"/>
              <a:t> of 3</a:t>
            </a:r>
            <a:r>
              <a:rPr lang="nl-NL" b="1" baseline="30000" dirty="0"/>
              <a:t>e</a:t>
            </a:r>
            <a:r>
              <a:rPr lang="nl-NL" b="1" dirty="0"/>
              <a:t> keuze achter de hand!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43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511" y="7118"/>
            <a:ext cx="9398977" cy="68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7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Decanaat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Heb je vragen? Neem contact op met je mentor.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Kom je er niet uit maak dan een afspraak!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herman.mooij@achterhoekvo.nl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5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Studeren aan het HBO/WO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vergaat het anderen??</a:t>
            </a:r>
          </a:p>
        </p:txBody>
      </p:sp>
    </p:spTree>
    <p:extLst>
      <p:ext uri="{BB962C8B-B14F-4D97-AF65-F5344CB8AC3E}">
        <p14:creationId xmlns:p14="http://schemas.microsoft.com/office/powerpoint/2010/main" val="419483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Studiekosten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Tegemoetkoming Scholieren</a:t>
            </a:r>
          </a:p>
          <a:p>
            <a:r>
              <a:rPr lang="nl-NL" dirty="0"/>
              <a:t>Studiefinanciering</a:t>
            </a:r>
          </a:p>
        </p:txBody>
      </p:sp>
    </p:spTree>
    <p:extLst>
      <p:ext uri="{BB962C8B-B14F-4D97-AF65-F5344CB8AC3E}">
        <p14:creationId xmlns:p14="http://schemas.microsoft.com/office/powerpoint/2010/main" val="57574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Tegemoetkoming Scholieren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nl-NL" dirty="0"/>
              <a:t>Voor leerlingen in:</a:t>
            </a:r>
          </a:p>
          <a:p>
            <a:pPr lvl="1"/>
            <a:r>
              <a:rPr lang="nl-NL" dirty="0"/>
              <a:t>het Voortgezet Onderwijs vanaf 18 jaar</a:t>
            </a:r>
          </a:p>
          <a:p>
            <a:pPr lvl="1"/>
            <a:r>
              <a:rPr lang="nl-NL" dirty="0"/>
              <a:t>VAVO via het Ulenhofcollege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altLang="nl-NL" kern="0" dirty="0">
                <a:cs typeface="Arial" panose="020B0604020202020204" pitchFamily="34" charset="0"/>
              </a:rPr>
              <a:t>Basistoelage: € 125,07 thuiswonend</a:t>
            </a:r>
          </a:p>
          <a:p>
            <a:r>
              <a:rPr lang="nl-NL" altLang="nl-NL" kern="0" dirty="0">
                <a:cs typeface="Arial" panose="020B0604020202020204" pitchFamily="34" charset="0"/>
              </a:rPr>
              <a:t>Eventueel aanvullende toelage: max. € 96,55</a:t>
            </a:r>
          </a:p>
          <a:p>
            <a:r>
              <a:rPr lang="nl-NL" kern="0" dirty="0">
                <a:cs typeface="Arial" panose="020B0604020202020204" pitchFamily="34" charset="0"/>
              </a:rPr>
              <a:t>Aanvragen via </a:t>
            </a:r>
            <a:r>
              <a:rPr lang="nl-NL" kern="0" dirty="0">
                <a:cs typeface="Arial" panose="020B0604020202020204" pitchFamily="34" charset="0"/>
                <a:hlinkClick r:id="rId2"/>
              </a:rPr>
              <a:t>www.mijnduo.nl</a:t>
            </a:r>
            <a:endParaRPr lang="nl-NL" kern="0" dirty="0">
              <a:cs typeface="Arial" panose="020B0604020202020204" pitchFamily="34" charset="0"/>
            </a:endParaRPr>
          </a:p>
          <a:p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490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Wat kost studeren? Ruim 1200 euro p/m!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Huur: 450 euro										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Uitwonend student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Bron: Nibud.nl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Boodschappen: 181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Studieboeken en -benodigdheden: 58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Vervoer (naast de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OV-kaart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): 63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Ontspanning, uitgaan en sport: 146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Kleding en schoenen: 47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Zorgverzekering: 126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Telefoon: 26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Collegegeld: 190 euro  (2021-2022: 2530 euro voor HO 1</a:t>
            </a:r>
            <a:r>
              <a:rPr 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jaar helft</a:t>
            </a:r>
            <a:r>
              <a:rPr lang="nl-NL" sz="2000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77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Inkomsten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Bijbaantje(s</a:t>
            </a:r>
            <a:r>
              <a:rPr lang="nl-NL" dirty="0"/>
              <a:t>)</a:t>
            </a:r>
          </a:p>
          <a:p>
            <a:r>
              <a:rPr lang="nl-NL" dirty="0"/>
              <a:t>Zorgtoeslag</a:t>
            </a:r>
          </a:p>
          <a:p>
            <a:r>
              <a:rPr lang="nl-NL" dirty="0"/>
              <a:t>Ouderbijdrage</a:t>
            </a:r>
          </a:p>
          <a:p>
            <a:r>
              <a:rPr lang="nl-NL" dirty="0"/>
              <a:t>Studiefinanciering </a:t>
            </a:r>
          </a:p>
        </p:txBody>
      </p:sp>
    </p:spTree>
    <p:extLst>
      <p:ext uri="{BB962C8B-B14F-4D97-AF65-F5344CB8AC3E}">
        <p14:creationId xmlns:p14="http://schemas.microsoft.com/office/powerpoint/2010/main" val="304959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Studiefinanciering HBO / universiteit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voltijd studeren</a:t>
            </a:r>
          </a:p>
          <a:p>
            <a:r>
              <a:rPr lang="nl-NL" dirty="0"/>
              <a:t>Aanvragen via </a:t>
            </a:r>
            <a:r>
              <a:rPr lang="nl-NL" dirty="0">
                <a:hlinkClick r:id="rId2"/>
              </a:rPr>
              <a:t>www.duo.nl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digiD</a:t>
            </a:r>
            <a:r>
              <a:rPr lang="nl-NL" dirty="0"/>
              <a:t> met sms-functie nodig)</a:t>
            </a:r>
          </a:p>
          <a:p>
            <a:r>
              <a:rPr lang="nl-NL" dirty="0"/>
              <a:t>Drie maanden tevoren aanvragen</a:t>
            </a:r>
          </a:p>
          <a:p>
            <a:r>
              <a:rPr lang="nl-NL" dirty="0"/>
              <a:t>Kinderbijslag &lt;18 jaar vervalt</a:t>
            </a:r>
          </a:p>
        </p:txBody>
      </p:sp>
    </p:spTree>
    <p:extLst>
      <p:ext uri="{BB962C8B-B14F-4D97-AF65-F5344CB8AC3E}">
        <p14:creationId xmlns:p14="http://schemas.microsoft.com/office/powerpoint/2010/main" val="3100502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Studiefinanciering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Leendeel</a:t>
            </a:r>
            <a:r>
              <a:rPr lang="nl-NL" dirty="0"/>
              <a:t>: moet altijd worden terugbetaald</a:t>
            </a:r>
          </a:p>
          <a:p>
            <a:pPr lvl="1"/>
            <a:r>
              <a:rPr lang="nl-NL" dirty="0"/>
              <a:t>Basislening</a:t>
            </a:r>
          </a:p>
          <a:p>
            <a:pPr lvl="1"/>
            <a:r>
              <a:rPr lang="nl-NL" dirty="0"/>
              <a:t>Collegegeldkrediet</a:t>
            </a:r>
          </a:p>
          <a:p>
            <a:r>
              <a:rPr lang="nl-NL" u="sng" dirty="0"/>
              <a:t>Beursdeel</a:t>
            </a:r>
            <a:r>
              <a:rPr lang="nl-NL" dirty="0"/>
              <a:t>: onder voorwaarden een gift</a:t>
            </a:r>
          </a:p>
          <a:p>
            <a:pPr lvl="1"/>
            <a:r>
              <a:rPr lang="nl-NL" dirty="0"/>
              <a:t>Aanvullende beurs (afhankelijk ouderinkomen)</a:t>
            </a:r>
          </a:p>
          <a:p>
            <a:pPr lvl="1"/>
            <a:r>
              <a:rPr lang="nl-NL" dirty="0"/>
              <a:t>Studentenreisproduct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933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Studiefinanciering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Aanvullende beurs + studentenreisproduct = prestatiebeurs</a:t>
            </a:r>
            <a:br>
              <a:rPr lang="nl-NL" dirty="0"/>
            </a:br>
            <a:r>
              <a:rPr lang="nl-NL" dirty="0"/>
              <a:t>Wordt gift indien diploma behaald binnen 10 jaar</a:t>
            </a:r>
          </a:p>
          <a:p>
            <a:r>
              <a:rPr lang="nl-NL" dirty="0"/>
              <a:t>Duur studiefinanciering (uitgaande 4-jarige opleiding)</a:t>
            </a:r>
          </a:p>
          <a:p>
            <a:pPr lvl="1"/>
            <a:r>
              <a:rPr lang="nl-NL" sz="2400" dirty="0"/>
              <a:t>Aanvullende beurs		4 jaar</a:t>
            </a:r>
          </a:p>
          <a:p>
            <a:pPr lvl="1"/>
            <a:r>
              <a:rPr lang="nl-NL" sz="2400" dirty="0"/>
              <a:t>Reisvoorziening			5 jaar</a:t>
            </a:r>
          </a:p>
          <a:p>
            <a:pPr lvl="1"/>
            <a:r>
              <a:rPr lang="nl-NL" sz="2400" dirty="0"/>
              <a:t>Basislening				7 jaar</a:t>
            </a:r>
          </a:p>
          <a:p>
            <a:pPr lvl="1"/>
            <a:r>
              <a:rPr lang="nl-NL" sz="2400" dirty="0"/>
              <a:t>Collegegeldkrediet		7 jaar</a:t>
            </a:r>
          </a:p>
        </p:txBody>
      </p:sp>
    </p:spTree>
    <p:extLst>
      <p:ext uri="{BB962C8B-B14F-4D97-AF65-F5344CB8AC3E}">
        <p14:creationId xmlns:p14="http://schemas.microsoft.com/office/powerpoint/2010/main" val="3879836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l"/>
            <a:r>
              <a:rPr lang="nl-NL" b="1" dirty="0"/>
              <a:t>Studiefinanciering HO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3F3530C-B6E9-CA96-70EB-6102C834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3223"/>
            <a:ext cx="10972800" cy="4525963"/>
          </a:xfrm>
        </p:spPr>
        <p:txBody>
          <a:bodyPr>
            <a:normAutofit/>
          </a:bodyPr>
          <a:lstStyle/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nl-NL" altLang="nl-NL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Prestatiebeurs</a:t>
            </a:r>
            <a:br>
              <a:rPr kumimoji="0" lang="nl-NL" altLang="nl-NL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lang="nl-NL" altLang="nl-NL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br>
              <a:rPr kumimoji="0" lang="nl-NL" altLang="nl-NL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kumimoji="0" lang="nl-NL" altLang="nl-NL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lang="nl-NL" altLang="nl-NL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Thuis</a:t>
            </a:r>
            <a:r>
              <a:rPr kumimoji="0" lang="nl-NL" altLang="nl-NL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wonend   </a:t>
            </a:r>
            <a:r>
              <a:rPr kumimoji="0" lang="nl-NL" altLang="nl-NL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€ 110, </a:t>
            </a:r>
            <a:r>
              <a:rPr kumimoji="0" lang="nl-NL" altLang="nl-NL" sz="36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nl-NL" altLang="nl-NL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kumimoji="0" lang="nl-NL" altLang="nl-NL" sz="360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itwonend</a:t>
            </a:r>
            <a:r>
              <a:rPr kumimoji="0" lang="nl-NL" altLang="nl-NL" sz="36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€ 274 (439 </a:t>
            </a:r>
            <a:r>
              <a:rPr lang="nl-NL" altLang="nl-NL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23-24</a:t>
            </a: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Aanvullende beurs van max. € 416</a:t>
            </a:r>
            <a:b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(afhankelijk inkomen ouders, meerdere kinderen)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kumimoji="0" lang="nl-NL" altLang="nl-NL" sz="3600" i="0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Studentenreisproduct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Mogelijkheid om bij te lenen ( max. € 683)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1125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DUO Webinar Studiefinanciering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Op donderdag 26 oktober 19.30 webinar.</a:t>
            </a:r>
          </a:p>
          <a:p>
            <a:pPr marL="0" indent="0">
              <a:buNone/>
            </a:pPr>
            <a:r>
              <a:rPr lang="nl-NL" dirty="0"/>
              <a:t>U krijgt antwoord op veel vragen over studiefinanciering.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7BC7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duo.nl/webinar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/>
              <a:t>De webinar van 2022 </a:t>
            </a:r>
            <a:r>
              <a:rPr lang="nl-NL" dirty="0"/>
              <a:t>kunt u terugkijken. 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https://duo.nl/webinar/studiefinanciering-aanvragen-voor-het-hoger-onderwijs.jsp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476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Belangrijke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www.studie-kosten.nl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www.duo.nl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www.studielink.nl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www.studiekeuze123.nl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www.startstuderen.nl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www.studiekeuzekind.nl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www.wur.nl/nl/Onderwijs-Opleidingen/ouders.htm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6602" y="1417638"/>
            <a:ext cx="337138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Resultaten na 1 jaar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395" y="1417637"/>
            <a:ext cx="8603140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Motieven studiekeuze (%)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822" y="1314450"/>
            <a:ext cx="8135678" cy="53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3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Uitval en Keuzemotieven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Succesvolle studenten:</a:t>
            </a:r>
          </a:p>
          <a:p>
            <a:r>
              <a:rPr lang="nl-NL" dirty="0"/>
              <a:t>Inhoud interessanter</a:t>
            </a:r>
          </a:p>
          <a:p>
            <a:r>
              <a:rPr lang="nl-NL" dirty="0"/>
              <a:t>Aansluiten bij capaciteiten</a:t>
            </a:r>
          </a:p>
          <a:p>
            <a:r>
              <a:rPr lang="nl-NL" dirty="0"/>
              <a:t>Bredere beroepsmogelijkheden</a:t>
            </a:r>
          </a:p>
          <a:p>
            <a:r>
              <a:rPr lang="nl-NL" dirty="0"/>
              <a:t>Specifiek beroep </a:t>
            </a:r>
          </a:p>
        </p:txBody>
      </p:sp>
    </p:spTree>
    <p:extLst>
      <p:ext uri="{BB962C8B-B14F-4D97-AF65-F5344CB8AC3E}">
        <p14:creationId xmlns:p14="http://schemas.microsoft.com/office/powerpoint/2010/main" val="66955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Uitval en Keuzemotieven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Uitvallers:</a:t>
            </a:r>
          </a:p>
          <a:p>
            <a:r>
              <a:rPr lang="nl-NL" dirty="0"/>
              <a:t>Kans op een baan</a:t>
            </a:r>
          </a:p>
          <a:p>
            <a:r>
              <a:rPr lang="nl-NL" dirty="0"/>
              <a:t>Salaris</a:t>
            </a:r>
          </a:p>
          <a:p>
            <a:r>
              <a:rPr lang="nl-NL" dirty="0"/>
              <a:t>Status </a:t>
            </a:r>
          </a:p>
        </p:txBody>
      </p:sp>
    </p:spTree>
    <p:extLst>
      <p:ext uri="{BB962C8B-B14F-4D97-AF65-F5344CB8AC3E}">
        <p14:creationId xmlns:p14="http://schemas.microsoft.com/office/powerpoint/2010/main" val="29301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Waar ga je studeren?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Sfeer / kwaliteit opleiding</a:t>
            </a:r>
          </a:p>
          <a:p>
            <a:r>
              <a:rPr lang="nl-NL" dirty="0"/>
              <a:t>Docenten</a:t>
            </a:r>
          </a:p>
          <a:p>
            <a:r>
              <a:rPr lang="nl-NL" dirty="0"/>
              <a:t>Tentamens / herkansingen</a:t>
            </a:r>
          </a:p>
          <a:p>
            <a:r>
              <a:rPr lang="nl-NL" dirty="0"/>
              <a:t>Werkvormen</a:t>
            </a:r>
          </a:p>
          <a:p>
            <a:r>
              <a:rPr lang="nl-NL" dirty="0"/>
              <a:t>Begeleiding</a:t>
            </a:r>
          </a:p>
          <a:p>
            <a:r>
              <a:rPr lang="nl-NL" dirty="0"/>
              <a:t>Stad / wonen / reizen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24" y="274638"/>
            <a:ext cx="3825367" cy="46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07352-CC1D-4AC7-86C7-2A8D47E7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60649"/>
            <a:ext cx="8610910" cy="839787"/>
          </a:xfrm>
        </p:spPr>
        <p:txBody>
          <a:bodyPr/>
          <a:lstStyle/>
          <a:p>
            <a:r>
              <a:rPr lang="nl-NL" sz="4800" b="1" dirty="0">
                <a:solidFill>
                  <a:srgbClr val="C00000"/>
                </a:solidFill>
              </a:rPr>
              <a:t>Met vwo-diploma naar HBO?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4CA8A0F-D75C-4ADE-B202-F75B2C635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157025A-A455-48C1-8F33-6890530B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25365"/>
            <a:ext cx="9397167" cy="58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2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www.studiekeuze123.nl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267" y="1222131"/>
            <a:ext cx="7217466" cy="49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e53d7a-7f63-4c42-b3ff-6e68752d0e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C41D341E9EC4C896172E67C4CDBF2" ma:contentTypeVersion="13" ma:contentTypeDescription="Een nieuw document maken." ma:contentTypeScope="" ma:versionID="9d67ab75d4b8de107ba1addeb55f3b01">
  <xsd:schema xmlns:xsd="http://www.w3.org/2001/XMLSchema" xmlns:xs="http://www.w3.org/2001/XMLSchema" xmlns:p="http://schemas.microsoft.com/office/2006/metadata/properties" xmlns:ns3="927d3931-3e06-4806-9f4a-89c525dd3e1e" xmlns:ns4="eee53d7a-7f63-4c42-b3ff-6e68752d0ef9" targetNamespace="http://schemas.microsoft.com/office/2006/metadata/properties" ma:root="true" ma:fieldsID="714c7dc266967ab3705c80ec89cbae38" ns3:_="" ns4:_="">
    <xsd:import namespace="927d3931-3e06-4806-9f4a-89c525dd3e1e"/>
    <xsd:import namespace="eee53d7a-7f63-4c42-b3ff-6e68752d0e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d3931-3e06-4806-9f4a-89c525dd3e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53d7a-7f63-4c42-b3ff-6e68752d0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F9F9C8-001E-47AF-98EE-15D75F7F9E4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27d3931-3e06-4806-9f4a-89c525dd3e1e"/>
    <ds:schemaRef ds:uri="eee53d7a-7f63-4c42-b3ff-6e68752d0ef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7A53C7-EABB-4B1A-80A2-BDF8837D0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2B755-984A-4374-8AAB-EE98DA370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d3931-3e06-4806-9f4a-89c525dd3e1e"/>
    <ds:schemaRef ds:uri="eee53d7a-7f63-4c42-b3ff-6e68752d0e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703</Words>
  <Application>Microsoft Office PowerPoint</Application>
  <PresentationFormat>Breedbeeld</PresentationFormat>
  <Paragraphs>138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Office-thema</vt:lpstr>
      <vt:lpstr>PowerPoint-presentatie</vt:lpstr>
      <vt:lpstr>Studeren aan het HBO/WO</vt:lpstr>
      <vt:lpstr>Resultaten na 1 jaar</vt:lpstr>
      <vt:lpstr>Motieven studiekeuze (%)</vt:lpstr>
      <vt:lpstr>Uitval en Keuzemotieven</vt:lpstr>
      <vt:lpstr>Uitval en Keuzemotieven</vt:lpstr>
      <vt:lpstr>Waar ga je studeren?</vt:lpstr>
      <vt:lpstr>Met vwo-diploma naar HBO?</vt:lpstr>
      <vt:lpstr>www.studiekeuze123.nl</vt:lpstr>
      <vt:lpstr>Ouders: “Je moet zelf kiezen!”</vt:lpstr>
      <vt:lpstr>Tien tips voor ouders</vt:lpstr>
      <vt:lpstr>Meer tips</vt:lpstr>
      <vt:lpstr>Bezoeken / oriënteren / kiezen</vt:lpstr>
      <vt:lpstr>Mentor / decaan</vt:lpstr>
      <vt:lpstr>Ga in gesprek met:</vt:lpstr>
      <vt:lpstr>Aanmelden</vt:lpstr>
      <vt:lpstr>Opleidingen met numerus fixus</vt:lpstr>
      <vt:lpstr>PowerPoint-presentatie</vt:lpstr>
      <vt:lpstr>Decanaat</vt:lpstr>
      <vt:lpstr>Studiekosten</vt:lpstr>
      <vt:lpstr>Tegemoetkoming Scholieren</vt:lpstr>
      <vt:lpstr>Wat kost studeren? Ruim 1200 euro p/m!</vt:lpstr>
      <vt:lpstr>Inkomsten</vt:lpstr>
      <vt:lpstr>Studiefinanciering HBO / universiteit </vt:lpstr>
      <vt:lpstr>Studiefinanciering</vt:lpstr>
      <vt:lpstr>Studiefinanciering</vt:lpstr>
      <vt:lpstr>Studiefinanciering HO</vt:lpstr>
      <vt:lpstr>DUO Webinar Studiefinanciering</vt:lpstr>
      <vt:lpstr>Belangrijke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van Wijk</dc:creator>
  <cp:lastModifiedBy>Irma Heerink</cp:lastModifiedBy>
  <cp:revision>18</cp:revision>
  <dcterms:created xsi:type="dcterms:W3CDTF">2020-09-03T12:32:40Z</dcterms:created>
  <dcterms:modified xsi:type="dcterms:W3CDTF">2023-10-24T07:38:22Z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0x010100C38C41D341E9EC4C896172E67C4CDBF2</vt:lpwstr>
  </property>
</Properties>
</file>