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399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F5B03-9755-41D6-A097-6146374E5376}" v="321" dt="2023-10-09T12:39:04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34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17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22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4392-4DF4-40F1-0EA9-DC70CEF2D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04972A-1E6D-9666-CEB0-3D544738F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EEF5E3-AB2C-5FD8-F0AC-71625012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811E1D-D141-BC6C-44C2-6C1F40D2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30EADB-0A4E-2D26-FDD9-6E51AA10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75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3F3B2-F683-8470-E9DB-0CA5E19A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1B74AC-8903-CA6C-E482-E03ABC66C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EA3D16-43B4-251B-EA8C-EAFA9F71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6E9CF2-06D1-B691-E782-E3DAA4DC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1C1985-070E-32AB-9840-175D78FC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359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DA4CF-5BE2-8D82-9855-5EA16E6F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547D6B-F848-06B0-233A-A91D47791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8DA576-2CE7-2BB8-4E83-A21A8927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1E0763-6284-2670-789A-C4DBFD5D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D828B3-1679-28CE-4BAD-3E4CC505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20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C21F7-79B4-03D8-7B48-18223458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DF466D-11F5-233D-72C8-884213F42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974C42-790A-1D34-1272-B89C4595C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EC7406-8378-BF98-3BE8-86C92FCA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FF2A85-DAFD-88D0-CAE7-1EC586CC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6ACBFA-0B73-E300-9E3B-75CDFE71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2538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FE153-5E56-4134-5AFA-6B4D7376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226734-6380-324A-7727-B569EECC1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52ADEA-F384-78D7-E5D2-86987E782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5611F1-CB7D-B272-1AEA-B1417BDC3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48A9A0-AF56-7113-FA83-42FCFB30B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326CE33-0C95-EC90-43EF-C7540538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768EACF-4578-BEDC-21FF-FE9D31A0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40F268-F903-B441-454F-EDA6C951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734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8B065-8FBC-068F-FD53-F9B23C34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F8FBFC-BC36-29D3-326E-92DA26BA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C28460-EE98-2BF5-7C41-DA872A02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242A86-7F7F-B12A-E2B0-BAFF85B7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00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C63696-CF0A-D3F9-45D5-18E98A0F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D627FF-BD5D-B347-FD62-C5101C2C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E64B83-5547-2DE7-05F3-0B2E88FF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03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3089F-6036-58CB-ED25-B3F43830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F5B82-3B06-D1D6-8DDD-F55ED3F4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AECB36-7F66-198F-1852-15EF161CA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AC1D65-98C4-D7FB-405E-337D2F36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3D1162-CC37-A5F3-10B2-A37DEF0B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072D3F-A42E-AB80-17B4-090CF795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034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987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32508-E1C0-0441-D094-48B1DE24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D4D368-5DF8-2F86-9BB5-3C91AC59A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8174FE-4B27-A13C-0EB5-10FBDB265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CD8E8E-2778-8576-AA31-3D7584D0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39D820-2D71-B100-7211-0A8DC12A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19378C-FD3B-3175-7419-FC1D77D5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26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E7320-1884-BB37-BD57-654A0331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C79F82-905A-19D3-8C3D-F8A3647DB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EAB86C-F470-2967-2E34-18B05E44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396238-021B-5949-43A9-9602D8B4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AB06E4-EE34-9949-D074-248D127F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87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9C7D93-3B66-7ECD-B1B5-FF12E2066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5BF1F1-90D1-B760-9765-3FAE950DE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8E776E-383C-6720-2ADB-57E9C1D5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F39EE7-1A28-3793-DD6B-4BBFB83E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623EE-4B2A-1F03-BFF0-F080CE13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3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452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81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008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117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8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02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82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1000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99000">
              <a:schemeClr val="accent4">
                <a:lumMod val="40000"/>
                <a:lumOff val="6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86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99000">
              <a:schemeClr val="accent4">
                <a:lumMod val="40000"/>
                <a:lumOff val="6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ACBE127-E315-93DC-2001-368D58F0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F16CEC-0AB4-BA95-79DE-B4E0E949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6FB34-55AC-6680-2AB5-CF64BA0FA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0EEE2-271B-3C44-ABD1-12DA283E7F14}" type="datetimeFigureOut">
              <a:rPr lang="nl-NL" smtClean="0"/>
              <a:t>24-10-2023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750C6-5932-2DB6-B89A-B7CE5A524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AB11B1-F4E5-2E1F-6D28-21C7DFD2F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A7DD-2392-2C4A-9BF6-0C167646E96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43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ur.nl/nl/Onderwijs-Opleidingen/ouders.htm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enhof.nl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elink.nl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herman.mooij@achterhoekvo.nl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jnduo.nl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o.nl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uo.nl/webinar/studiefinanciering-aanvragen-voor-het-hoger-onderwijs.jsp" TargetMode="External"/><Relationship Id="rId2" Type="http://schemas.openxmlformats.org/officeDocument/2006/relationships/hyperlink" Target="https://channel.royalcast.com/duo/#!/duo/20231026_1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ur.nl/nl/Onderwijs-Opleidingen/ouders.htm" TargetMode="External"/><Relationship Id="rId3" Type="http://schemas.openxmlformats.org/officeDocument/2006/relationships/hyperlink" Target="http://www.duo.nl/" TargetMode="External"/><Relationship Id="rId7" Type="http://schemas.openxmlformats.org/officeDocument/2006/relationships/hyperlink" Target="http://www.studiekeuzekind.nl/" TargetMode="External"/><Relationship Id="rId2" Type="http://schemas.openxmlformats.org/officeDocument/2006/relationships/hyperlink" Target="http://www.studie-kosten.nl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tartstuderen.nl/" TargetMode="External"/><Relationship Id="rId5" Type="http://schemas.openxmlformats.org/officeDocument/2006/relationships/hyperlink" Target="http://www.studiekeuze123.nl/" TargetMode="External"/><Relationship Id="rId4" Type="http://schemas.openxmlformats.org/officeDocument/2006/relationships/hyperlink" Target="http://www.studielink.nl/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59760" y="1394506"/>
            <a:ext cx="388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Herman Mooij</a:t>
            </a:r>
            <a:endParaRPr kumimoji="0" lang="nl-NL" alt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985269" y="474483"/>
            <a:ext cx="8426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Loopbaan oriëntatie begeleiding</a:t>
            </a:r>
          </a:p>
        </p:txBody>
      </p:sp>
      <p:sp>
        <p:nvSpPr>
          <p:cNvPr id="5" name="AutoShape 4" descr="Afbeeldingsresultaat voor loopbaan oriëntatie begeleiding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34" y="2482279"/>
            <a:ext cx="3387650" cy="33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73" y="2551391"/>
            <a:ext cx="4222764" cy="338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8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Tien tips voor ouders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Tip 1: bezoek samen met uw kind de Open Dag ook online</a:t>
            </a:r>
          </a:p>
          <a:p>
            <a:r>
              <a:rPr lang="nl-NL" dirty="0"/>
              <a:t>Tip 2: doorvragen na een bezoek.</a:t>
            </a:r>
            <a:br>
              <a:rPr lang="nl-NL" dirty="0"/>
            </a:br>
            <a:r>
              <a:rPr lang="nl-NL" dirty="0"/>
              <a:t>Wat trekt je aan in deze studie?</a:t>
            </a:r>
            <a:br>
              <a:rPr lang="nl-NL" dirty="0"/>
            </a:br>
            <a:r>
              <a:rPr lang="nl-NL" dirty="0"/>
              <a:t>Waarom kies je voor Saxion?</a:t>
            </a:r>
          </a:p>
          <a:p>
            <a:r>
              <a:rPr lang="nl-NL" dirty="0"/>
              <a:t>Tip 3: werkvormen</a:t>
            </a:r>
            <a:br>
              <a:rPr lang="nl-NL" dirty="0"/>
            </a:br>
            <a:r>
              <a:rPr lang="nl-NL" dirty="0"/>
              <a:t>Passen de werkvormen bij uw kind?</a:t>
            </a:r>
          </a:p>
        </p:txBody>
      </p:sp>
    </p:spTree>
    <p:extLst>
      <p:ext uri="{BB962C8B-B14F-4D97-AF65-F5344CB8AC3E}">
        <p14:creationId xmlns:p14="http://schemas.microsoft.com/office/powerpoint/2010/main" val="373362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Meer tips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hlinkClick r:id="" action="ppaction://noaction"/>
            </a:endParaRPr>
          </a:p>
          <a:p>
            <a:r>
              <a:rPr lang="nl-NL" dirty="0">
                <a:hlinkClick r:id="rId2"/>
              </a:rPr>
              <a:t>www.wur.nl/nl/Onderwijs-Opleidingen/ouders.htm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7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Bezoeken / oriënteren / kiezen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 Dagen (vanaf eind oktober) zie </a:t>
            </a:r>
            <a:r>
              <a:rPr lang="nl-NL" dirty="0">
                <a:hlinkClick r:id="rId2"/>
              </a:rPr>
              <a:t>www.ulenhof.nl</a:t>
            </a:r>
            <a:endParaRPr lang="nl-NL" dirty="0"/>
          </a:p>
          <a:p>
            <a:r>
              <a:rPr lang="nl-NL" dirty="0"/>
              <a:t>Meeloopdagen</a:t>
            </a:r>
          </a:p>
          <a:p>
            <a:r>
              <a:rPr lang="nl-NL" dirty="0" err="1"/>
              <a:t>Proefstuderen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28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Mentor / decaan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Mentor: stimuleert en houdt contact ook over vervolgstudie</a:t>
            </a:r>
          </a:p>
          <a:p>
            <a:endParaRPr lang="nl-NL" dirty="0"/>
          </a:p>
          <a:p>
            <a:r>
              <a:rPr lang="nl-NL" dirty="0"/>
              <a:t>Decaan: voor specifieke vragen betreffende opleidingen, etc.</a:t>
            </a:r>
          </a:p>
        </p:txBody>
      </p:sp>
    </p:spTree>
    <p:extLst>
      <p:ext uri="{BB962C8B-B14F-4D97-AF65-F5344CB8AC3E}">
        <p14:creationId xmlns:p14="http://schemas.microsoft.com/office/powerpoint/2010/main" val="359162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Ga in gesprek met: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Ouders / kennissen / vrienden</a:t>
            </a:r>
          </a:p>
          <a:p>
            <a:r>
              <a:rPr lang="nl-NL" dirty="0"/>
              <a:t>Decaan</a:t>
            </a:r>
          </a:p>
          <a:p>
            <a:r>
              <a:rPr lang="nl-NL" dirty="0"/>
              <a:t>Studenten </a:t>
            </a:r>
          </a:p>
        </p:txBody>
      </p:sp>
    </p:spTree>
    <p:extLst>
      <p:ext uri="{BB962C8B-B14F-4D97-AF65-F5344CB8AC3E}">
        <p14:creationId xmlns:p14="http://schemas.microsoft.com/office/powerpoint/2010/main" val="28708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Aanmelden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nl-NL" altLang="nl-NL" dirty="0"/>
              <a:t>Inschrijven via </a:t>
            </a:r>
            <a:r>
              <a:rPr lang="nl-NL" altLang="nl-NL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Studielink</a:t>
            </a:r>
            <a:r>
              <a:rPr lang="nl-NL" altLang="nl-NL" dirty="0"/>
              <a:t> vanaf </a:t>
            </a:r>
            <a:r>
              <a:rPr lang="nl-NL" altLang="nl-NL" dirty="0">
                <a:solidFill>
                  <a:schemeClr val="accent2">
                    <a:lumMod val="75000"/>
                  </a:schemeClr>
                </a:solidFill>
              </a:rPr>
              <a:t>1 oktober </a:t>
            </a:r>
            <a:r>
              <a:rPr lang="nl-NL" altLang="nl-NL" dirty="0"/>
              <a:t>maar </a:t>
            </a:r>
            <a:r>
              <a:rPr lang="nl-NL" altLang="nl-NL" b="1" u="sng" dirty="0">
                <a:solidFill>
                  <a:srgbClr val="FF0000"/>
                </a:solidFill>
              </a:rPr>
              <a:t>vóór</a:t>
            </a:r>
            <a:r>
              <a:rPr lang="nl-NL" altLang="nl-NL" dirty="0"/>
              <a:t> 1 mei 2024</a:t>
            </a:r>
          </a:p>
          <a:p>
            <a:r>
              <a:rPr lang="nl-NL" altLang="nl-NL" dirty="0" err="1"/>
              <a:t>Numerus</a:t>
            </a:r>
            <a:r>
              <a:rPr lang="nl-NL" altLang="nl-NL" dirty="0"/>
              <a:t> Fixus-studies (decentrale selectie):</a:t>
            </a:r>
          </a:p>
          <a:p>
            <a:pPr lvl="1"/>
            <a:r>
              <a:rPr lang="nl-NL" altLang="nl-NL" b="1" u="sng" dirty="0">
                <a:solidFill>
                  <a:srgbClr val="FF0000"/>
                </a:solidFill>
              </a:rPr>
              <a:t>vóór</a:t>
            </a:r>
            <a:r>
              <a:rPr lang="nl-NL" altLang="nl-NL" dirty="0"/>
              <a:t> 15 januari 2024!</a:t>
            </a:r>
            <a:r>
              <a:rPr lang="nl-NL" b="1" dirty="0"/>
              <a:t> </a:t>
            </a:r>
          </a:p>
          <a:p>
            <a:pPr lvl="1"/>
            <a:r>
              <a:rPr lang="nl-NL" dirty="0"/>
              <a:t>rangnummer 15 april</a:t>
            </a:r>
          </a:p>
          <a:p>
            <a:r>
              <a:rPr lang="nl-NL" altLang="nl-NL" dirty="0"/>
              <a:t>Studiekeuzecheck / </a:t>
            </a:r>
            <a:r>
              <a:rPr lang="nl-NL" altLang="nl-NL" dirty="0" err="1"/>
              <a:t>Proefstuderen</a:t>
            </a:r>
            <a:endParaRPr lang="nl-NL" altLang="nl-NL" dirty="0"/>
          </a:p>
          <a:p>
            <a:pPr lvl="1"/>
            <a:r>
              <a:rPr lang="nl-NL" altLang="nl-NL" dirty="0"/>
              <a:t>Niet bindend advies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85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Opleidingen met </a:t>
            </a:r>
            <a:r>
              <a:rPr lang="nl-NL" b="1" i="1" dirty="0" err="1"/>
              <a:t>numerus</a:t>
            </a:r>
            <a:r>
              <a:rPr lang="nl-NL" b="1" i="1" dirty="0"/>
              <a:t> fixus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54E915D-7D51-19BC-3008-9016F13B1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Maximaal </a:t>
            </a:r>
            <a:r>
              <a:rPr lang="nl-NL" b="1" dirty="0">
                <a:solidFill>
                  <a:srgbClr val="FF0000"/>
                </a:solidFill>
              </a:rPr>
              <a:t>2 dezelfde </a:t>
            </a:r>
            <a:r>
              <a:rPr lang="nl-NL" b="1" dirty="0"/>
              <a:t>selectiestudies kiezen</a:t>
            </a:r>
          </a:p>
          <a:p>
            <a:pPr lvl="1"/>
            <a:r>
              <a:rPr lang="nl-NL" dirty="0"/>
              <a:t>Uitzonderingen HBO:</a:t>
            </a:r>
            <a:br>
              <a:rPr lang="nl-NL" dirty="0"/>
            </a:br>
            <a:r>
              <a:rPr lang="nl-NL" dirty="0"/>
              <a:t>Mondzorgkunde, Fysiotherapie en Verloskunde</a:t>
            </a:r>
          </a:p>
          <a:p>
            <a:pPr lvl="1"/>
            <a:r>
              <a:rPr lang="nl-NL" dirty="0"/>
              <a:t>Uitzonderingen WO:</a:t>
            </a:r>
            <a:br>
              <a:rPr lang="nl-NL" dirty="0"/>
            </a:br>
            <a:r>
              <a:rPr lang="nl-NL" dirty="0"/>
              <a:t>Geneeskunde, Tandheelkunde, en Dierengeneeskunde.</a:t>
            </a:r>
          </a:p>
          <a:p>
            <a:pPr marL="457200" lvl="1" indent="0">
              <a:buNone/>
            </a:pPr>
            <a:br>
              <a:rPr lang="nl-NL" dirty="0"/>
            </a:br>
            <a:r>
              <a:rPr lang="nl-NL" b="1" dirty="0"/>
              <a:t>Houd daarom 2</a:t>
            </a:r>
            <a:r>
              <a:rPr lang="nl-NL" b="1" baseline="30000" dirty="0"/>
              <a:t>e</a:t>
            </a:r>
            <a:r>
              <a:rPr lang="nl-NL" b="1" dirty="0"/>
              <a:t> of 3</a:t>
            </a:r>
            <a:r>
              <a:rPr lang="nl-NL" b="1" baseline="30000" dirty="0"/>
              <a:t>e</a:t>
            </a:r>
            <a:r>
              <a:rPr lang="nl-NL" b="1" dirty="0"/>
              <a:t> keuze achter de hand!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43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511" y="7118"/>
            <a:ext cx="9398977" cy="68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7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Decanaat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Heb je vragen?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Ga in gesprek met je mentor.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Kom je er niet uit maak dan een afspraak!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herman.mooij@achterhoekvo.nl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58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Studiekosten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Tegemoetkoming Scholieren</a:t>
            </a:r>
          </a:p>
          <a:p>
            <a:r>
              <a:rPr lang="nl-NL" dirty="0"/>
              <a:t>Studiefinanciering</a:t>
            </a:r>
          </a:p>
        </p:txBody>
      </p:sp>
    </p:spTree>
    <p:extLst>
      <p:ext uri="{BB962C8B-B14F-4D97-AF65-F5344CB8AC3E}">
        <p14:creationId xmlns:p14="http://schemas.microsoft.com/office/powerpoint/2010/main" val="57574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Studeren aan het HBO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vergaat het anderen??</a:t>
            </a:r>
          </a:p>
        </p:txBody>
      </p:sp>
    </p:spTree>
    <p:extLst>
      <p:ext uri="{BB962C8B-B14F-4D97-AF65-F5344CB8AC3E}">
        <p14:creationId xmlns:p14="http://schemas.microsoft.com/office/powerpoint/2010/main" val="419483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Tegemoetkoming Scholieren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nl-NL" dirty="0"/>
              <a:t>Voor leerlingen in:</a:t>
            </a:r>
          </a:p>
          <a:p>
            <a:pPr lvl="1"/>
            <a:r>
              <a:rPr lang="nl-NL" dirty="0"/>
              <a:t>het Voortgezet Onderwijs vanaf 18 jaar</a:t>
            </a:r>
          </a:p>
          <a:p>
            <a:pPr lvl="1"/>
            <a:r>
              <a:rPr lang="nl-NL" dirty="0"/>
              <a:t>VAVO via het Ulenhofcollege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altLang="nl-NL" kern="0" dirty="0">
                <a:cs typeface="Arial" panose="020B0604020202020204" pitchFamily="34" charset="0"/>
              </a:rPr>
              <a:t>Basistoelage: € 125,07 thuiswonend</a:t>
            </a:r>
          </a:p>
          <a:p>
            <a:r>
              <a:rPr lang="nl-NL" altLang="nl-NL" kern="0" dirty="0">
                <a:cs typeface="Arial" panose="020B0604020202020204" pitchFamily="34" charset="0"/>
              </a:rPr>
              <a:t>Eventueel aanvullende toelage: max. € 96,55</a:t>
            </a:r>
          </a:p>
          <a:p>
            <a:r>
              <a:rPr lang="nl-NL" kern="0" dirty="0">
                <a:cs typeface="Arial" panose="020B0604020202020204" pitchFamily="34" charset="0"/>
              </a:rPr>
              <a:t>Aanvragen via </a:t>
            </a:r>
            <a:r>
              <a:rPr lang="nl-NL" kern="0" dirty="0">
                <a:cs typeface="Arial" panose="020B0604020202020204" pitchFamily="34" charset="0"/>
                <a:hlinkClick r:id="rId2"/>
              </a:rPr>
              <a:t>www.mijnduo.nl</a:t>
            </a:r>
            <a:endParaRPr lang="nl-NL" kern="0" dirty="0">
              <a:cs typeface="Arial" panose="020B0604020202020204" pitchFamily="34" charset="0"/>
            </a:endParaRPr>
          </a:p>
          <a:p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49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Wat kost studeren? Ruim 1200 euro p/m!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Huur: 450 euro										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Uitwonend student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Bron: Nibud.nl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Boodschappen: 181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Studieboeken en -benodigdheden: 58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Vervoer (naast de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OV-kaart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): 63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Ontspanning, uitgaan en sport: 146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Kleding en schoenen: 47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Zorgverzekering: 126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Telefoon: 26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Collegegeld: 190 euro  (2021-2022: 2530 euro voor HO 1</a:t>
            </a:r>
            <a:r>
              <a:rPr lang="nl-N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jaar helft</a:t>
            </a:r>
            <a:r>
              <a:rPr lang="nl-NL" sz="2000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3774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Inkomsten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Bijbaantje(s</a:t>
            </a:r>
            <a:r>
              <a:rPr lang="nl-NL" dirty="0"/>
              <a:t>)</a:t>
            </a:r>
          </a:p>
          <a:p>
            <a:r>
              <a:rPr lang="nl-NL" dirty="0"/>
              <a:t>Zorgtoeslag</a:t>
            </a:r>
          </a:p>
          <a:p>
            <a:r>
              <a:rPr lang="nl-NL" dirty="0"/>
              <a:t>Ouderbijdrage</a:t>
            </a:r>
          </a:p>
          <a:p>
            <a:r>
              <a:rPr lang="nl-NL" dirty="0"/>
              <a:t>Studiefinanciering </a:t>
            </a:r>
          </a:p>
        </p:txBody>
      </p:sp>
    </p:spTree>
    <p:extLst>
      <p:ext uri="{BB962C8B-B14F-4D97-AF65-F5344CB8AC3E}">
        <p14:creationId xmlns:p14="http://schemas.microsoft.com/office/powerpoint/2010/main" val="304959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Studiefinanciering HBO / universiteit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voltijd studeren</a:t>
            </a:r>
          </a:p>
          <a:p>
            <a:r>
              <a:rPr lang="nl-NL" dirty="0"/>
              <a:t>Aanvragen via </a:t>
            </a:r>
            <a:r>
              <a:rPr lang="nl-NL" dirty="0">
                <a:hlinkClick r:id="rId2"/>
              </a:rPr>
              <a:t>www.duo.nl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digiD</a:t>
            </a:r>
            <a:r>
              <a:rPr lang="nl-NL" dirty="0"/>
              <a:t> met sms-functie nodig)</a:t>
            </a:r>
          </a:p>
          <a:p>
            <a:r>
              <a:rPr lang="nl-NL" dirty="0"/>
              <a:t>Drie maanden tevoren aanvragen</a:t>
            </a:r>
          </a:p>
          <a:p>
            <a:r>
              <a:rPr lang="nl-NL" dirty="0"/>
              <a:t>Kinderbijslag &lt;18 jaar vervalt</a:t>
            </a:r>
          </a:p>
        </p:txBody>
      </p:sp>
    </p:spTree>
    <p:extLst>
      <p:ext uri="{BB962C8B-B14F-4D97-AF65-F5344CB8AC3E}">
        <p14:creationId xmlns:p14="http://schemas.microsoft.com/office/powerpoint/2010/main" val="3100502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Studiefinanciering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Leendeel</a:t>
            </a:r>
            <a:r>
              <a:rPr lang="nl-NL" dirty="0"/>
              <a:t>: moet altijd worden terugbetaald</a:t>
            </a:r>
          </a:p>
          <a:p>
            <a:pPr lvl="1"/>
            <a:r>
              <a:rPr lang="nl-NL" dirty="0"/>
              <a:t>Basislening</a:t>
            </a:r>
          </a:p>
          <a:p>
            <a:pPr lvl="1"/>
            <a:r>
              <a:rPr lang="nl-NL" dirty="0"/>
              <a:t>Collegegeldkrediet</a:t>
            </a:r>
          </a:p>
          <a:p>
            <a:r>
              <a:rPr lang="nl-NL" u="sng" dirty="0"/>
              <a:t>Beursdeel</a:t>
            </a:r>
            <a:r>
              <a:rPr lang="nl-NL" dirty="0"/>
              <a:t>: onder voorwaarden een gift</a:t>
            </a:r>
          </a:p>
          <a:p>
            <a:pPr lvl="1"/>
            <a:r>
              <a:rPr lang="nl-NL" dirty="0"/>
              <a:t>Aanvullende beurs (afhankelijk ouderinkomen)</a:t>
            </a:r>
          </a:p>
          <a:p>
            <a:pPr lvl="1"/>
            <a:r>
              <a:rPr lang="nl-NL" dirty="0"/>
              <a:t>Studentenreisproduct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933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Studiefinanciering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Aanvullende beurs + studentenreisproduct = prestatiebeurs</a:t>
            </a:r>
            <a:br>
              <a:rPr lang="nl-NL" dirty="0"/>
            </a:br>
            <a:r>
              <a:rPr lang="nl-NL" dirty="0"/>
              <a:t>Wordt gift indien diploma behaald binnen 10 jaar</a:t>
            </a:r>
          </a:p>
          <a:p>
            <a:r>
              <a:rPr lang="nl-NL" dirty="0"/>
              <a:t>Duur studiefinanciering (uitgaande 4-jarige opleiding)</a:t>
            </a:r>
          </a:p>
          <a:p>
            <a:pPr lvl="1"/>
            <a:r>
              <a:rPr lang="nl-NL" sz="2400" dirty="0"/>
              <a:t>Aanvullende beurs		4 jaar</a:t>
            </a:r>
          </a:p>
          <a:p>
            <a:pPr lvl="1"/>
            <a:r>
              <a:rPr lang="nl-NL" sz="2400" dirty="0"/>
              <a:t>Reisvoorziening			5 jaar</a:t>
            </a:r>
          </a:p>
          <a:p>
            <a:pPr lvl="1"/>
            <a:r>
              <a:rPr lang="nl-NL" sz="2400" dirty="0"/>
              <a:t>Basislening			7 jaar</a:t>
            </a:r>
          </a:p>
          <a:p>
            <a:pPr lvl="1"/>
            <a:r>
              <a:rPr lang="nl-NL" sz="2400" dirty="0"/>
              <a:t>Collegegeldkrediet		7 jaar</a:t>
            </a:r>
          </a:p>
        </p:txBody>
      </p:sp>
    </p:spTree>
    <p:extLst>
      <p:ext uri="{BB962C8B-B14F-4D97-AF65-F5344CB8AC3E}">
        <p14:creationId xmlns:p14="http://schemas.microsoft.com/office/powerpoint/2010/main" val="3879836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224" y="0"/>
            <a:ext cx="10544175" cy="1809750"/>
          </a:xfrm>
        </p:spPr>
        <p:txBody>
          <a:bodyPr/>
          <a:lstStyle/>
          <a:p>
            <a:pPr algn="l"/>
            <a:r>
              <a:rPr lang="nl-NL" b="1" dirty="0"/>
              <a:t>Studiefinanciering HO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3F3530C-B6E9-CA96-70EB-6102C834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3" y="1819275"/>
            <a:ext cx="10544175" cy="7166108"/>
          </a:xfrm>
        </p:spPr>
        <p:txBody>
          <a:bodyPr>
            <a:normAutofit/>
          </a:bodyPr>
          <a:lstStyle/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nl-NL" altLang="nl-NL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Prestatiebeurs</a:t>
            </a:r>
            <a:br>
              <a:rPr kumimoji="0" lang="nl-NL" altLang="nl-NL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lang="nl-NL" altLang="nl-NL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br>
              <a:rPr kumimoji="0" lang="nl-NL" altLang="nl-NL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kumimoji="0" lang="nl-NL" altLang="nl-NL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lang="nl-NL" altLang="nl-NL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Thuis</a:t>
            </a:r>
            <a:r>
              <a:rPr kumimoji="0" lang="nl-NL" altLang="nl-NL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wonend   </a:t>
            </a:r>
            <a:r>
              <a:rPr kumimoji="0" lang="nl-NL" altLang="nl-NL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€ 110, </a:t>
            </a:r>
            <a:r>
              <a:rPr kumimoji="0" lang="nl-NL" altLang="nl-NL" sz="36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nl-NL" altLang="nl-NL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kumimoji="0" lang="nl-NL" altLang="nl-NL" sz="360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itwonend</a:t>
            </a:r>
            <a:r>
              <a:rPr kumimoji="0" lang="nl-NL" altLang="nl-NL" sz="36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€ 274 (439 </a:t>
            </a:r>
            <a:r>
              <a:rPr lang="nl-NL" altLang="nl-NL" sz="2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23-24</a:t>
            </a: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Aanvullende beurs van max. € 416</a:t>
            </a:r>
            <a:b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(afhankelijk inkomen ouders, meerdere kinderen)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kumimoji="0" lang="nl-NL" altLang="nl-NL" sz="3600" i="0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Studentenreisproduct</a:t>
            </a:r>
          </a:p>
          <a:p>
            <a:pPr lv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nl-NL" altLang="nl-NL" sz="3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Mogelijkheid om bij te lenen ( max. € 683)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11255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DUO Webinar Studiefinanciering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 donderdag 26 oktober om 19.30 uur. </a:t>
            </a:r>
          </a:p>
          <a:p>
            <a:pPr marL="0" indent="0">
              <a:buNone/>
            </a:pPr>
            <a:r>
              <a:rPr lang="nl-NL" dirty="0"/>
              <a:t>U krijgt antwoord op veel vragen over studiefinanciering.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7BC7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duo.nl/webinar</a:t>
            </a:r>
            <a:endParaRPr lang="nl-NL" u="sng" dirty="0">
              <a:solidFill>
                <a:srgbClr val="007BC7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webinar van vorig jaar kunt u terugkijken. 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https://duo.nl/webinar/studiefinanciering-aanvragen-voor-het-hoger-onderwijs.jsp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47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Belangrijke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www.studie-kosten.nl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www.duo.nl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www.studielink.nl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www.studiekeuze123.nl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www.startstuderen.nl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www.studiekeuzekind.nl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www.wur.nl/nl/Onderwijs-Opleidingen/ouders.htm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6602" y="1417638"/>
            <a:ext cx="337138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Resultaten na 1 jaar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465" y="1417638"/>
            <a:ext cx="7691070" cy="47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Motieven studiekeuze (%)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199" y="1825625"/>
            <a:ext cx="65996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3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Uitval en Keuzemotieven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Succesvolle studenten:</a:t>
            </a:r>
          </a:p>
          <a:p>
            <a:r>
              <a:rPr lang="nl-NL" dirty="0"/>
              <a:t>Inhoud interessanter</a:t>
            </a:r>
          </a:p>
          <a:p>
            <a:r>
              <a:rPr lang="nl-NL" dirty="0"/>
              <a:t>Aansluiten bij capaciteiten</a:t>
            </a:r>
          </a:p>
          <a:p>
            <a:r>
              <a:rPr lang="nl-NL" dirty="0"/>
              <a:t>Bredere beroepsmogelijkheden</a:t>
            </a:r>
          </a:p>
          <a:p>
            <a:r>
              <a:rPr lang="nl-NL" dirty="0"/>
              <a:t>Specifiek beroep </a:t>
            </a:r>
          </a:p>
        </p:txBody>
      </p:sp>
    </p:spTree>
    <p:extLst>
      <p:ext uri="{BB962C8B-B14F-4D97-AF65-F5344CB8AC3E}">
        <p14:creationId xmlns:p14="http://schemas.microsoft.com/office/powerpoint/2010/main" val="66955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Uitval en Keuzemotieven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Uitvallers:</a:t>
            </a:r>
          </a:p>
          <a:p>
            <a:r>
              <a:rPr lang="nl-NL" dirty="0"/>
              <a:t>Kans op een baan</a:t>
            </a:r>
          </a:p>
          <a:p>
            <a:r>
              <a:rPr lang="nl-NL" dirty="0"/>
              <a:t>Salaris</a:t>
            </a:r>
          </a:p>
          <a:p>
            <a:r>
              <a:rPr lang="nl-NL" dirty="0"/>
              <a:t>Status </a:t>
            </a:r>
          </a:p>
        </p:txBody>
      </p:sp>
    </p:spTree>
    <p:extLst>
      <p:ext uri="{BB962C8B-B14F-4D97-AF65-F5344CB8AC3E}">
        <p14:creationId xmlns:p14="http://schemas.microsoft.com/office/powerpoint/2010/main" val="29301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Waar ga je studeren?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Sfeer / kwaliteit opleiding</a:t>
            </a:r>
          </a:p>
          <a:p>
            <a:r>
              <a:rPr lang="nl-NL" dirty="0"/>
              <a:t>Docenten</a:t>
            </a:r>
          </a:p>
          <a:p>
            <a:r>
              <a:rPr lang="nl-NL" dirty="0"/>
              <a:t>Tentamens / herkansingen</a:t>
            </a:r>
          </a:p>
          <a:p>
            <a:r>
              <a:rPr lang="nl-NL" dirty="0"/>
              <a:t>Werkvormen</a:t>
            </a:r>
          </a:p>
          <a:p>
            <a:r>
              <a:rPr lang="nl-NL" dirty="0"/>
              <a:t>Begeleiding</a:t>
            </a:r>
          </a:p>
          <a:p>
            <a:r>
              <a:rPr lang="nl-NL" dirty="0"/>
              <a:t>Stad / wonen / reizen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24" y="274638"/>
            <a:ext cx="3825367" cy="46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www.studiekeuze123.nl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267" y="1222131"/>
            <a:ext cx="7217466" cy="49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Ouders: “Je moet zelf kiezen!”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wat zegt de student?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“Mijn ouder is mijn belangrijkste adviseur.”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55% eerstejaars universiteit</a:t>
            </a:r>
          </a:p>
          <a:p>
            <a:pPr marL="0" indent="0">
              <a:buNone/>
            </a:pPr>
            <a:r>
              <a:rPr lang="nl-NL" dirty="0"/>
              <a:t>70% eerstejaars HBO</a:t>
            </a:r>
          </a:p>
        </p:txBody>
      </p:sp>
    </p:spTree>
    <p:extLst>
      <p:ext uri="{BB962C8B-B14F-4D97-AF65-F5344CB8AC3E}">
        <p14:creationId xmlns:p14="http://schemas.microsoft.com/office/powerpoint/2010/main" val="45868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e53d7a-7f63-4c42-b3ff-6e68752d0e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C41D341E9EC4C896172E67C4CDBF2" ma:contentTypeVersion="13" ma:contentTypeDescription="Een nieuw document maken." ma:contentTypeScope="" ma:versionID="9d67ab75d4b8de107ba1addeb55f3b01">
  <xsd:schema xmlns:xsd="http://www.w3.org/2001/XMLSchema" xmlns:xs="http://www.w3.org/2001/XMLSchema" xmlns:p="http://schemas.microsoft.com/office/2006/metadata/properties" xmlns:ns3="927d3931-3e06-4806-9f4a-89c525dd3e1e" xmlns:ns4="eee53d7a-7f63-4c42-b3ff-6e68752d0ef9" targetNamespace="http://schemas.microsoft.com/office/2006/metadata/properties" ma:root="true" ma:fieldsID="714c7dc266967ab3705c80ec89cbae38" ns3:_="" ns4:_="">
    <xsd:import namespace="927d3931-3e06-4806-9f4a-89c525dd3e1e"/>
    <xsd:import namespace="eee53d7a-7f63-4c42-b3ff-6e68752d0e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d3931-3e06-4806-9f4a-89c525dd3e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53d7a-7f63-4c42-b3ff-6e68752d0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F9F9C8-001E-47AF-98EE-15D75F7F9E44}">
  <ds:schemaRefs>
    <ds:schemaRef ds:uri="http://purl.org/dc/elements/1.1/"/>
    <ds:schemaRef ds:uri="http://schemas.microsoft.com/office/2006/metadata/properties"/>
    <ds:schemaRef ds:uri="927d3931-3e06-4806-9f4a-89c525dd3e1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ee53d7a-7f63-4c42-b3ff-6e68752d0ef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7A53C7-EABB-4B1A-80A2-BDF8837D0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F62E3-DE23-4E31-B888-5D30E98D4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d3931-3e06-4806-9f4a-89c525dd3e1e"/>
    <ds:schemaRef ds:uri="eee53d7a-7f63-4c42-b3ff-6e68752d0e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698</Words>
  <Application>Microsoft Office PowerPoint</Application>
  <PresentationFormat>Breedbeeld</PresentationFormat>
  <Paragraphs>139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Office-thema</vt:lpstr>
      <vt:lpstr>Kantoorthema</vt:lpstr>
      <vt:lpstr>PowerPoint-presentatie</vt:lpstr>
      <vt:lpstr>Studeren aan het HBO</vt:lpstr>
      <vt:lpstr>Resultaten na 1 jaar</vt:lpstr>
      <vt:lpstr>Motieven studiekeuze (%)</vt:lpstr>
      <vt:lpstr>Uitval en Keuzemotieven</vt:lpstr>
      <vt:lpstr>Uitval en Keuzemotieven</vt:lpstr>
      <vt:lpstr>Waar ga je studeren?</vt:lpstr>
      <vt:lpstr>www.studiekeuze123.nl</vt:lpstr>
      <vt:lpstr>Ouders: “Je moet zelf kiezen!”</vt:lpstr>
      <vt:lpstr>Tien tips voor ouders</vt:lpstr>
      <vt:lpstr>Meer tips</vt:lpstr>
      <vt:lpstr>Bezoeken / oriënteren / kiezen</vt:lpstr>
      <vt:lpstr>Mentor / decaan</vt:lpstr>
      <vt:lpstr>Ga in gesprek met:</vt:lpstr>
      <vt:lpstr>Aanmelden</vt:lpstr>
      <vt:lpstr>Opleidingen met numerus fixus</vt:lpstr>
      <vt:lpstr>PowerPoint-presentatie</vt:lpstr>
      <vt:lpstr>Decanaat</vt:lpstr>
      <vt:lpstr>Studiekosten</vt:lpstr>
      <vt:lpstr>Tegemoetkoming Scholieren </vt:lpstr>
      <vt:lpstr>Wat kost studeren? Ruim 1200 euro p/m!</vt:lpstr>
      <vt:lpstr>Inkomsten</vt:lpstr>
      <vt:lpstr>Studiefinanciering HBO / universiteit </vt:lpstr>
      <vt:lpstr>Studiefinanciering</vt:lpstr>
      <vt:lpstr>Studiefinanciering</vt:lpstr>
      <vt:lpstr>Studiefinanciering HO</vt:lpstr>
      <vt:lpstr>DUO Webinar Studiefinanciering</vt:lpstr>
      <vt:lpstr>Belangrijke informatie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van Wijk</dc:creator>
  <cp:lastModifiedBy>Irma Heerink</cp:lastModifiedBy>
  <cp:revision>19</cp:revision>
  <dcterms:created xsi:type="dcterms:W3CDTF">2020-09-03T12:32:40Z</dcterms:created>
  <dcterms:modified xsi:type="dcterms:W3CDTF">2023-10-24T07:37:48Z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0x010100C38C41D341E9EC4C896172E67C4CDBF2</vt:lpwstr>
  </property>
</Properties>
</file>